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02" r:id="rId2"/>
    <p:sldId id="376" r:id="rId3"/>
    <p:sldId id="418" r:id="rId4"/>
    <p:sldId id="378" r:id="rId5"/>
    <p:sldId id="379" r:id="rId6"/>
    <p:sldId id="381" r:id="rId7"/>
    <p:sldId id="380" r:id="rId8"/>
    <p:sldId id="385" r:id="rId9"/>
    <p:sldId id="382" r:id="rId10"/>
    <p:sldId id="383" r:id="rId11"/>
    <p:sldId id="387" r:id="rId12"/>
    <p:sldId id="386" r:id="rId13"/>
    <p:sldId id="384" r:id="rId14"/>
    <p:sldId id="390" r:id="rId15"/>
    <p:sldId id="388" r:id="rId16"/>
    <p:sldId id="389" r:id="rId17"/>
    <p:sldId id="391" r:id="rId18"/>
    <p:sldId id="392" r:id="rId19"/>
    <p:sldId id="393" r:id="rId20"/>
    <p:sldId id="398" r:id="rId21"/>
    <p:sldId id="394" r:id="rId22"/>
    <p:sldId id="395" r:id="rId23"/>
    <p:sldId id="396" r:id="rId24"/>
    <p:sldId id="397" r:id="rId25"/>
    <p:sldId id="399" r:id="rId26"/>
    <p:sldId id="401" r:id="rId27"/>
    <p:sldId id="400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BF9"/>
    <a:srgbClr val="FFFCE8"/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67"/>
    <p:restoredTop sz="97179"/>
  </p:normalViewPr>
  <p:slideViewPr>
    <p:cSldViewPr snapToGrid="0" snapToObjects="1">
      <p:cViewPr varScale="1">
        <p:scale>
          <a:sx n="181" d="100"/>
          <a:sy n="181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Package dissemination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E1A088-EFAF-1816-ED1D-566E49F3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00" y="1757411"/>
            <a:ext cx="5243485" cy="47408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5229720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239844" y="1388080"/>
            <a:ext cx="177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vignettes/*.</a:t>
            </a:r>
            <a:r>
              <a:rPr lang="en-US" b="1" dirty="0" err="1">
                <a:solidFill>
                  <a:srgbClr val="FF0000"/>
                </a:solidFill>
              </a:rPr>
              <a:t>Rmd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6153100" y="1388080"/>
            <a:ext cx="416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/articles/</a:t>
            </a:r>
            <a:r>
              <a:rPr lang="en-US" b="1" dirty="0" err="1">
                <a:solidFill>
                  <a:srgbClr val="FF0000"/>
                </a:solidFill>
              </a:rPr>
              <a:t>pkgdown.html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5DD7B88-7473-E09F-8259-48BDFDB7DCC6}"/>
              </a:ext>
            </a:extLst>
          </p:cNvPr>
          <p:cNvSpPr/>
          <p:nvPr/>
        </p:nvSpPr>
        <p:spPr>
          <a:xfrm rot="20470206">
            <a:off x="7433223" y="1865297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EEE60-4548-B465-8EC4-CDC9DA08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8" y="2809659"/>
            <a:ext cx="4679328" cy="2220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594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5848027" y="3866994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264907" y="212663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R/*.R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6385217" y="1308139"/>
            <a:ext cx="289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11F83-A5BE-FDF4-7929-F7772166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84" y="1677471"/>
            <a:ext cx="5079449" cy="47461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BEFF5-3699-ED5C-6421-34BC2B47F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3" y="2417719"/>
            <a:ext cx="5365924" cy="41448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73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5110145" y="3866994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524271" y="212663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R/</a:t>
            </a:r>
            <a:r>
              <a:rPr lang="en-US" b="1" dirty="0" err="1">
                <a:solidFill>
                  <a:srgbClr val="FF0000"/>
                </a:solidFill>
              </a:rPr>
              <a:t>init.R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6385217" y="1308139"/>
            <a:ext cx="427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/reference/</a:t>
            </a:r>
            <a:r>
              <a:rPr lang="en-US" b="1" dirty="0" err="1">
                <a:solidFill>
                  <a:srgbClr val="FF0000"/>
                </a:solidFill>
              </a:rPr>
              <a:t>init_site.html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B83B6-5EFB-AEDF-FE90-6458ED69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60" y="1753323"/>
            <a:ext cx="4921434" cy="468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DEDA9-4084-63C3-F744-903B97A3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72" y="2511084"/>
            <a:ext cx="3765652" cy="38475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8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r>
              <a:rPr lang="en-US" dirty="0"/>
              <a:t>Auto-linking to useful resources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72E277B-A024-E01D-5488-4D83DB7D97A1}"/>
              </a:ext>
            </a:extLst>
          </p:cNvPr>
          <p:cNvSpPr/>
          <p:nvPr/>
        </p:nvSpPr>
        <p:spPr>
          <a:xfrm rot="10800000">
            <a:off x="5110145" y="4142096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1B1CF2-8A78-CFFE-7E20-76EAC2F6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60" y="2028425"/>
            <a:ext cx="4921434" cy="468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3232A9-9CF7-895F-C447-FCD6D323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72" y="2786186"/>
            <a:ext cx="3765652" cy="38475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367E93-C5A0-FDF9-778F-C8C62B4E758C}"/>
              </a:ext>
            </a:extLst>
          </p:cNvPr>
          <p:cNvCxnSpPr>
            <a:cxnSpLocks/>
          </p:cNvCxnSpPr>
          <p:nvPr/>
        </p:nvCxnSpPr>
        <p:spPr>
          <a:xfrm>
            <a:off x="6993862" y="2984500"/>
            <a:ext cx="408424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7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r>
              <a:rPr lang="en-US" dirty="0"/>
              <a:t>Auto-linking to useful resources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72E277B-A024-E01D-5488-4D83DB7D97A1}"/>
              </a:ext>
            </a:extLst>
          </p:cNvPr>
          <p:cNvSpPr/>
          <p:nvPr/>
        </p:nvSpPr>
        <p:spPr>
          <a:xfrm>
            <a:off x="5110145" y="4142096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1B1CF2-8A78-CFFE-7E20-76EAC2F6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60" y="2028425"/>
            <a:ext cx="4921434" cy="468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3232A9-9CF7-895F-C447-FCD6D323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72" y="2786186"/>
            <a:ext cx="3765652" cy="38475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367E93-C5A0-FDF9-778F-C8C62B4E758C}"/>
              </a:ext>
            </a:extLst>
          </p:cNvPr>
          <p:cNvCxnSpPr/>
          <p:nvPr/>
        </p:nvCxnSpPr>
        <p:spPr>
          <a:xfrm>
            <a:off x="1463919" y="4000500"/>
            <a:ext cx="1041889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C5F57C-9FE7-3FE1-9764-BC413322F046}"/>
              </a:ext>
            </a:extLst>
          </p:cNvPr>
          <p:cNvSpPr/>
          <p:nvPr/>
        </p:nvSpPr>
        <p:spPr>
          <a:xfrm rot="8100000">
            <a:off x="8643805" y="5860288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6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r>
              <a:rPr lang="en-US" dirty="0"/>
              <a:t>Auto-linking to useful resources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28F85-A267-1882-6579-B1AA7E8C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429" y="1309858"/>
            <a:ext cx="3407714" cy="52527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40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r>
              <a:rPr lang="en-US" dirty="0"/>
              <a:t>List each function and link to its documentation</a:t>
            </a:r>
          </a:p>
          <a:p>
            <a:pPr marL="457200" indent="-457200">
              <a:buAutoNum type="arabicPeriod"/>
            </a:pPr>
            <a:r>
              <a:rPr lang="en-US" dirty="0"/>
              <a:t>Auto-linking to useful resources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F5C49-741C-D41F-585D-396BD447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52" y="1162932"/>
            <a:ext cx="4736952" cy="51104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73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0" indent="0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BC02FF-B2E8-A098-CE1C-8C214507095D}"/>
              </a:ext>
            </a:extLst>
          </p:cNvPr>
          <p:cNvSpPr/>
          <p:nvPr/>
        </p:nvSpPr>
        <p:spPr>
          <a:xfrm>
            <a:off x="301058" y="1969501"/>
            <a:ext cx="2609055" cy="287469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install.packages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7928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0" indent="0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BC02FF-B2E8-A098-CE1C-8C214507095D}"/>
              </a:ext>
            </a:extLst>
          </p:cNvPr>
          <p:cNvSpPr/>
          <p:nvPr/>
        </p:nvSpPr>
        <p:spPr>
          <a:xfrm>
            <a:off x="301058" y="1969501"/>
            <a:ext cx="2609055" cy="43261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install.packages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use_pkgdown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C9B6E-3499-566B-36A2-A039EAD3C64B}"/>
              </a:ext>
            </a:extLst>
          </p:cNvPr>
          <p:cNvSpPr txBox="1"/>
          <p:nvPr/>
        </p:nvSpPr>
        <p:spPr>
          <a:xfrm>
            <a:off x="5664201" y="1969501"/>
            <a:ext cx="3871685" cy="646331"/>
          </a:xfrm>
          <a:prstGeom prst="rect">
            <a:avLst/>
          </a:prstGeom>
          <a:solidFill>
            <a:srgbClr val="FDFBF9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~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template: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bootstrap: 5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97EDA-63B8-A56A-EA91-43916408D44E}"/>
              </a:ext>
            </a:extLst>
          </p:cNvPr>
          <p:cNvSpPr txBox="1"/>
          <p:nvPr/>
        </p:nvSpPr>
        <p:spPr>
          <a:xfrm>
            <a:off x="5584372" y="1707891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pkgdown.yml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7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BC02FF-B2E8-A098-CE1C-8C214507095D}"/>
              </a:ext>
            </a:extLst>
          </p:cNvPr>
          <p:cNvSpPr/>
          <p:nvPr/>
        </p:nvSpPr>
        <p:spPr>
          <a:xfrm>
            <a:off x="301058" y="1969501"/>
            <a:ext cx="2609055" cy="570499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install.packages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use_pkgdown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build_</a:t>
            </a:r>
            <a:r>
              <a:rPr lang="en-GB" sz="1050" i="1" dirty="0" err="1">
                <a:solidFill>
                  <a:srgbClr val="7F848E"/>
                </a:solidFill>
                <a:latin typeface="Menlo" panose="020B0609030804020204" pitchFamily="49" charset="0"/>
              </a:rPr>
              <a:t>site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C9B6E-3499-566B-36A2-A039EAD3C64B}"/>
              </a:ext>
            </a:extLst>
          </p:cNvPr>
          <p:cNvSpPr txBox="1"/>
          <p:nvPr/>
        </p:nvSpPr>
        <p:spPr>
          <a:xfrm>
            <a:off x="5664201" y="1969501"/>
            <a:ext cx="3871685" cy="646331"/>
          </a:xfrm>
          <a:prstGeom prst="rect">
            <a:avLst/>
          </a:prstGeom>
          <a:solidFill>
            <a:srgbClr val="FDFBF9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~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template: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bootstrap: 5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97EDA-63B8-A56A-EA91-43916408D44E}"/>
              </a:ext>
            </a:extLst>
          </p:cNvPr>
          <p:cNvSpPr txBox="1"/>
          <p:nvPr/>
        </p:nvSpPr>
        <p:spPr>
          <a:xfrm>
            <a:off x="5584372" y="1707891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pkgdown.yml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0D7A1-2BFE-B30A-BD0B-D899A585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1" y="2758637"/>
            <a:ext cx="1268369" cy="398324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84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Incentivize other people to use your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2"/>
            <a:ext cx="2926862" cy="802640"/>
          </a:xfrm>
        </p:spPr>
        <p:txBody>
          <a:bodyPr/>
          <a:lstStyle/>
          <a:p>
            <a:r>
              <a:rPr lang="en-US" dirty="0"/>
              <a:t>Your computer: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3812E0-9EAD-9940-CF75-786CEC4FBA1F}"/>
              </a:ext>
            </a:extLst>
          </p:cNvPr>
          <p:cNvSpPr/>
          <p:nvPr/>
        </p:nvSpPr>
        <p:spPr>
          <a:xfrm>
            <a:off x="272532" y="1364003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E01D54-0C11-ACE5-4DE5-2A04DE3EC746}"/>
              </a:ext>
            </a:extLst>
          </p:cNvPr>
          <p:cNvSpPr txBox="1">
            <a:spLocks/>
          </p:cNvSpPr>
          <p:nvPr/>
        </p:nvSpPr>
        <p:spPr>
          <a:xfrm>
            <a:off x="337988" y="1434372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utils.R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 </a:t>
            </a: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test-myfun.R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225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&lt;data&gt;.Rda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README.md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FBCAE53-C49C-BC87-97AF-E2CB439688BE}"/>
              </a:ext>
            </a:extLst>
          </p:cNvPr>
          <p:cNvSpPr/>
          <p:nvPr/>
        </p:nvSpPr>
        <p:spPr>
          <a:xfrm>
            <a:off x="4445424" y="3094712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8ACDCFD-6BB7-0D6F-122B-71C18AE75612}"/>
              </a:ext>
            </a:extLst>
          </p:cNvPr>
          <p:cNvSpPr txBox="1">
            <a:spLocks/>
          </p:cNvSpPr>
          <p:nvPr/>
        </p:nvSpPr>
        <p:spPr>
          <a:xfrm>
            <a:off x="6153834" y="873762"/>
            <a:ext cx="2926862" cy="802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Many computers: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608B9D-6B5E-4BB6-D1FA-9DCC35B67368}"/>
              </a:ext>
            </a:extLst>
          </p:cNvPr>
          <p:cNvSpPr/>
          <p:nvPr/>
        </p:nvSpPr>
        <p:spPr>
          <a:xfrm>
            <a:off x="6314606" y="1364003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86F16E6-EFC4-5C05-DB85-AFCA395A70F9}"/>
              </a:ext>
            </a:extLst>
          </p:cNvPr>
          <p:cNvSpPr txBox="1">
            <a:spLocks/>
          </p:cNvSpPr>
          <p:nvPr/>
        </p:nvSpPr>
        <p:spPr>
          <a:xfrm>
            <a:off x="6380062" y="1434372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utils.R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 </a:t>
            </a: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test-myfun.R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225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&lt;data&gt;.Rda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README.md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BC02FF-B2E8-A098-CE1C-8C214507095D}"/>
              </a:ext>
            </a:extLst>
          </p:cNvPr>
          <p:cNvSpPr/>
          <p:nvPr/>
        </p:nvSpPr>
        <p:spPr>
          <a:xfrm>
            <a:off x="301058" y="1969501"/>
            <a:ext cx="2609055" cy="570499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install.packages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use_pkgdown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pkgdown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build_</a:t>
            </a:r>
            <a:r>
              <a:rPr lang="en-GB" sz="1050" i="1" dirty="0" err="1">
                <a:solidFill>
                  <a:srgbClr val="7F848E"/>
                </a:solidFill>
                <a:latin typeface="Menlo" panose="020B0609030804020204" pitchFamily="49" charset="0"/>
              </a:rPr>
              <a:t>site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C9B6E-3499-566B-36A2-A039EAD3C64B}"/>
              </a:ext>
            </a:extLst>
          </p:cNvPr>
          <p:cNvSpPr txBox="1"/>
          <p:nvPr/>
        </p:nvSpPr>
        <p:spPr>
          <a:xfrm>
            <a:off x="5664201" y="1969501"/>
            <a:ext cx="3871685" cy="646331"/>
          </a:xfrm>
          <a:prstGeom prst="rect">
            <a:avLst/>
          </a:prstGeom>
          <a:solidFill>
            <a:srgbClr val="FDFBF9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~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template: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bootstrap: 5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97EDA-63B8-A56A-EA91-43916408D44E}"/>
              </a:ext>
            </a:extLst>
          </p:cNvPr>
          <p:cNvSpPr txBox="1"/>
          <p:nvPr/>
        </p:nvSpPr>
        <p:spPr>
          <a:xfrm>
            <a:off x="5584372" y="1707891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pkgdown.yml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0D7A1-2BFE-B30A-BD0B-D899A585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1" y="2758637"/>
            <a:ext cx="1268369" cy="398324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F0295A-3EFA-CC1D-3F8E-28908C29BCD3}"/>
              </a:ext>
            </a:extLst>
          </p:cNvPr>
          <p:cNvSpPr/>
          <p:nvPr/>
        </p:nvSpPr>
        <p:spPr>
          <a:xfrm>
            <a:off x="932429" y="3341101"/>
            <a:ext cx="1012485" cy="570499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Git commit</a:t>
            </a:r>
          </a:p>
          <a:p>
            <a:pPr>
              <a:lnSpc>
                <a:spcPct val="90000"/>
              </a:lnSpc>
            </a:pPr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Git push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A5743-4B65-2CB3-5D4B-CDB2BC6B98D8}"/>
              </a:ext>
            </a:extLst>
          </p:cNvPr>
          <p:cNvSpPr txBox="1"/>
          <p:nvPr/>
        </p:nvSpPr>
        <p:spPr>
          <a:xfrm>
            <a:off x="521739" y="34416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36FE9-EBA7-732D-654E-BE8230F878E8}"/>
              </a:ext>
            </a:extLst>
          </p:cNvPr>
          <p:cNvSpPr txBox="1"/>
          <p:nvPr/>
        </p:nvSpPr>
        <p:spPr>
          <a:xfrm>
            <a:off x="1929625" y="344168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043448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09211-807E-F1D1-4B12-CE9C1369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5055"/>
            <a:ext cx="7772400" cy="382788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55CAF8-A4A7-4855-2677-72F75F250344}"/>
              </a:ext>
            </a:extLst>
          </p:cNvPr>
          <p:cNvSpPr/>
          <p:nvPr/>
        </p:nvSpPr>
        <p:spPr>
          <a:xfrm rot="9818263">
            <a:off x="7796080" y="1894325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8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F1AA9-44D4-416C-1AE8-87A5D214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315987"/>
            <a:ext cx="7772400" cy="500979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55CAF8-A4A7-4855-2677-72F75F250344}"/>
              </a:ext>
            </a:extLst>
          </p:cNvPr>
          <p:cNvSpPr/>
          <p:nvPr/>
        </p:nvSpPr>
        <p:spPr>
          <a:xfrm rot="9818263">
            <a:off x="3086194" y="4419812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6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C41E5-E3DA-A98B-AFB0-9434554C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315533"/>
            <a:ext cx="7772400" cy="501025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55CAF8-A4A7-4855-2677-72F75F250344}"/>
              </a:ext>
            </a:extLst>
          </p:cNvPr>
          <p:cNvSpPr/>
          <p:nvPr/>
        </p:nvSpPr>
        <p:spPr>
          <a:xfrm rot="14667714">
            <a:off x="4951279" y="4194842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15023CF-E9EA-8E14-6E33-7D8E2A31BAAA}"/>
              </a:ext>
            </a:extLst>
          </p:cNvPr>
          <p:cNvSpPr/>
          <p:nvPr/>
        </p:nvSpPr>
        <p:spPr>
          <a:xfrm rot="14667714">
            <a:off x="5495565" y="4194842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8AD541-6EFC-0E17-535A-78D519F05F4D}"/>
              </a:ext>
            </a:extLst>
          </p:cNvPr>
          <p:cNvSpPr/>
          <p:nvPr/>
        </p:nvSpPr>
        <p:spPr>
          <a:xfrm rot="14667714">
            <a:off x="6003564" y="4194842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901ED-F3E0-7A80-970B-486473B5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315533"/>
            <a:ext cx="7772400" cy="36561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How to enable </a:t>
            </a:r>
            <a:r>
              <a:rPr lang="en-GB" dirty="0" err="1"/>
              <a:t>pkgdown</a:t>
            </a:r>
            <a:r>
              <a:rPr lang="en-GB" dirty="0"/>
              <a:t> for your own package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B55CAF8-A4A7-4855-2677-72F75F250344}"/>
              </a:ext>
            </a:extLst>
          </p:cNvPr>
          <p:cNvSpPr/>
          <p:nvPr/>
        </p:nvSpPr>
        <p:spPr>
          <a:xfrm rot="14667714">
            <a:off x="8623394" y="2685356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81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Disseminating your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C367B-1924-5474-88B0-272A3D48B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journals will consider submission of manuscripts describing package functionalities, e.g.:</a:t>
            </a: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Bioinformatics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Bioinformatics and Biology Insights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BMC Bioinformatics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BMC Systems Biology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Current Protocols in Bioinformatics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eLife (Tools and Resources)</a:t>
            </a:r>
            <a:r>
              <a:rPr lang="en-GB" b="0" i="0" dirty="0">
                <a:effectLst/>
                <a:latin typeface="inherit"/>
              </a:rPr>
              <a:t> </a:t>
            </a: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F1000 Research</a:t>
            </a:r>
            <a:endParaRPr lang="en-GB" b="0" i="0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>
                <a:effectLst/>
                <a:latin typeface="inherit"/>
              </a:rPr>
              <a:t>Nature Methods</a:t>
            </a:r>
            <a:r>
              <a:rPr lang="en-GB" b="0" i="0" dirty="0">
                <a:effectLst/>
                <a:latin typeface="inherit"/>
              </a:rPr>
              <a:t> </a:t>
            </a:r>
            <a:endParaRPr lang="en-GB" b="0" i="1" dirty="0">
              <a:effectLst/>
              <a:latin typeface="inherit"/>
            </a:endParaRP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dirty="0">
                <a:effectLst/>
                <a:latin typeface="inherit"/>
              </a:rPr>
              <a:t> </a:t>
            </a:r>
            <a:r>
              <a:rPr lang="en-GB" b="0" i="0" strike="noStrike" dirty="0" err="1">
                <a:effectLst/>
                <a:latin typeface="inherit"/>
              </a:rPr>
              <a:t>PeerJ</a:t>
            </a:r>
            <a:r>
              <a:rPr lang="en-GB" b="0" i="0" dirty="0">
                <a:effectLst/>
                <a:latin typeface="inherit"/>
              </a:rPr>
              <a:t> </a:t>
            </a:r>
          </a:p>
          <a:p>
            <a:pPr marL="717550" indent="-355600" algn="l" fontAlgn="base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b="0" i="0" strike="noStrike" dirty="0" err="1">
                <a:effectLst/>
                <a:latin typeface="inherit"/>
              </a:rPr>
              <a:t>PLoS</a:t>
            </a:r>
            <a:r>
              <a:rPr lang="en-GB" b="0" i="0" strike="noStrike" dirty="0">
                <a:effectLst/>
                <a:latin typeface="inherit"/>
              </a:rPr>
              <a:t> Computational Biology: Software collection</a:t>
            </a:r>
            <a:endParaRPr lang="en-GB" b="0" i="0" dirty="0">
              <a:effectLst/>
              <a:latin typeface="inheri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12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F1000 Research &amp; Bioconductor gateway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8A36D2-6625-9AF7-1F88-B557B0D30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449" y="873125"/>
            <a:ext cx="4153827" cy="551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2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F1000 Research &amp; Bioconductor gateway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D0BE01-F7B5-103C-7506-09E33947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47" y="884059"/>
            <a:ext cx="3646802" cy="5791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358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F1000 Research &amp; Bioconductor gateway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DF83B-51B2-146C-447F-6E633C27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4" y="1055922"/>
            <a:ext cx="5737412" cy="54620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93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less “official” bioinformatic package editors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A892-BC27-6A4D-41C7-D5003AE5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141" y="1101429"/>
            <a:ext cx="4643718" cy="5499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677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Incentivize other people to use your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2"/>
            <a:ext cx="7963729" cy="5688816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By providing high-quality public resources</a:t>
            </a:r>
          </a:p>
          <a:p>
            <a:pPr marL="342900" indent="-342900">
              <a:buFontTx/>
              <a:buChar char="-"/>
            </a:pPr>
            <a:r>
              <a:rPr lang="en-US" dirty="0"/>
              <a:t>By serving a polished documentation website for your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56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less “official” bioinformatic package editors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3EDD5-D967-DBC1-62AC-7A166A4B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319" y="1010944"/>
            <a:ext cx="4231362" cy="55069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4160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less “official” bioinformatic package editors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3CBCF-D2AE-1634-813F-427035D1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00" y="1010944"/>
            <a:ext cx="4231362" cy="55069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24DEABF-411E-A6A6-44EE-2BAB557FE983}"/>
              </a:ext>
            </a:extLst>
          </p:cNvPr>
          <p:cNvSpPr/>
          <p:nvPr/>
        </p:nvSpPr>
        <p:spPr>
          <a:xfrm>
            <a:off x="5787107" y="2388595"/>
            <a:ext cx="448935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93F86-E51C-B06A-885B-AA3D03C3EFF3}"/>
              </a:ext>
            </a:extLst>
          </p:cNvPr>
          <p:cNvSpPr txBox="1"/>
          <p:nvPr/>
        </p:nvSpPr>
        <p:spPr>
          <a:xfrm>
            <a:off x="6293706" y="2291877"/>
            <a:ext cx="259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github.com</a:t>
            </a:r>
            <a:r>
              <a:rPr lang="en-US" b="1" dirty="0">
                <a:solidFill>
                  <a:srgbClr val="FF0000"/>
                </a:solidFill>
              </a:rPr>
              <a:t>/LTLA/basilisk</a:t>
            </a:r>
          </a:p>
        </p:txBody>
      </p:sp>
    </p:spTree>
    <p:extLst>
      <p:ext uri="{BB962C8B-B14F-4D97-AF65-F5344CB8AC3E}">
        <p14:creationId xmlns:p14="http://schemas.microsoft.com/office/powerpoint/2010/main" val="3535186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3EDD5-D967-DBC1-62AC-7A166A4B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00" y="1010944"/>
            <a:ext cx="4231362" cy="55069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039E59BA-5CDA-E48B-0165-D1E73085999A}"/>
              </a:ext>
            </a:extLst>
          </p:cNvPr>
          <p:cNvSpPr/>
          <p:nvPr/>
        </p:nvSpPr>
        <p:spPr>
          <a:xfrm>
            <a:off x="5787107" y="2660443"/>
            <a:ext cx="448935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7281-7A8F-4633-269B-FA9CF0304141}"/>
              </a:ext>
            </a:extLst>
          </p:cNvPr>
          <p:cNvSpPr txBox="1"/>
          <p:nvPr/>
        </p:nvSpPr>
        <p:spPr>
          <a:xfrm>
            <a:off x="6293706" y="2563725"/>
            <a:ext cx="512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github.com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openjournals</a:t>
            </a:r>
            <a:r>
              <a:rPr lang="en-US" b="1" dirty="0">
                <a:solidFill>
                  <a:srgbClr val="FF0000"/>
                </a:solidFill>
              </a:rPr>
              <a:t>/joss-reviews/issues/4742</a:t>
            </a:r>
          </a:p>
        </p:txBody>
      </p:sp>
    </p:spTree>
    <p:extLst>
      <p:ext uri="{BB962C8B-B14F-4D97-AF65-F5344CB8AC3E}">
        <p14:creationId xmlns:p14="http://schemas.microsoft.com/office/powerpoint/2010/main" val="1074568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1C43C-4DD5-138C-098F-5157F602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65" y="984856"/>
            <a:ext cx="5371070" cy="558026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17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A5102-3845-C091-1603-F79BBFFA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07" y="824531"/>
            <a:ext cx="3284786" cy="596464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E9AF7-F8BC-5675-965D-2DBA7934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86" b="48588"/>
          <a:stretch/>
        </p:blipFill>
        <p:spPr>
          <a:xfrm>
            <a:off x="3882342" y="2032841"/>
            <a:ext cx="4427316" cy="21084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34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A5102-3845-C091-1603-F79BBFFA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07" y="824531"/>
            <a:ext cx="3284786" cy="596464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E9AF7-F8BC-5675-965D-2DBA7934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2" b="41162"/>
          <a:stretch/>
        </p:blipFill>
        <p:spPr>
          <a:xfrm>
            <a:off x="3882342" y="3733169"/>
            <a:ext cx="4427316" cy="59700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613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A5102-3845-C091-1603-F79BBFFA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07" y="824531"/>
            <a:ext cx="3284786" cy="596464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E9AF7-F8BC-5675-965D-2DBA7934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38" b="34112"/>
          <a:stretch/>
        </p:blipFill>
        <p:spPr>
          <a:xfrm>
            <a:off x="3882342" y="4330174"/>
            <a:ext cx="4427316" cy="56677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44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A5102-3845-C091-1603-F79BBFFA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07" y="824531"/>
            <a:ext cx="3284786" cy="596464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E9AF7-F8BC-5675-965D-2DBA7934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89" b="7415"/>
          <a:stretch/>
        </p:blipFill>
        <p:spPr>
          <a:xfrm>
            <a:off x="3882342" y="4529063"/>
            <a:ext cx="4427316" cy="214619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271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5E149-66DC-9D5C-4CFB-753FF4A2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54" y="921957"/>
            <a:ext cx="3835492" cy="586787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98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7BC08-FA61-E806-C725-B0A8654C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981" y="978555"/>
            <a:ext cx="3564038" cy="57546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865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 documentation website for your package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1B59CA3-BD1D-85FC-A849-518633A95543}"/>
              </a:ext>
            </a:extLst>
          </p:cNvPr>
          <p:cNvSpPr txBox="1">
            <a:spLocks/>
          </p:cNvSpPr>
          <p:nvPr/>
        </p:nvSpPr>
        <p:spPr>
          <a:xfrm>
            <a:off x="111759" y="873762"/>
            <a:ext cx="3720502" cy="5688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/>
              <a:t>Once again, a package is available in R to help you!</a:t>
            </a:r>
          </a:p>
          <a:p>
            <a:pPr marL="0" indent="0"/>
            <a:r>
              <a:rPr lang="en-US"/>
              <a:t>pkgdown let’s you easily create a documentation website. 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65210-A604-5604-D25C-77008DD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09" y="929514"/>
            <a:ext cx="3005382" cy="56639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D9FDC-E693-C6B4-1636-ED4CA5E0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989"/>
          <a:stretch/>
        </p:blipFill>
        <p:spPr>
          <a:xfrm>
            <a:off x="4242682" y="989971"/>
            <a:ext cx="3706636" cy="111843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725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65210-A604-5604-D25C-77008DD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09" y="929514"/>
            <a:ext cx="3005382" cy="56639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D9FDC-E693-C6B4-1636-ED4CA5E0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67" b="54347"/>
          <a:stretch/>
        </p:blipFill>
        <p:spPr>
          <a:xfrm>
            <a:off x="4242682" y="2307645"/>
            <a:ext cx="3706636" cy="155674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166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65210-A604-5604-D25C-77008DD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09" y="929514"/>
            <a:ext cx="3005382" cy="56639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D9FDC-E693-C6B4-1636-ED4CA5E0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53" b="37834"/>
          <a:stretch/>
        </p:blipFill>
        <p:spPr>
          <a:xfrm>
            <a:off x="4242682" y="3513560"/>
            <a:ext cx="3706636" cy="115347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150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JOSS paper review: takes place on GitHub!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36E2B-AD9C-6DA0-DAE6-55C46F12B5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65210-A604-5604-D25C-77008DD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09" y="929514"/>
            <a:ext cx="3005382" cy="566399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D9FDC-E693-C6B4-1636-ED4CA5E0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69" b="571"/>
          <a:stretch/>
        </p:blipFill>
        <p:spPr>
          <a:xfrm>
            <a:off x="4242682" y="4194148"/>
            <a:ext cx="3706636" cy="251889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33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 documentation website for your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2"/>
            <a:ext cx="3720502" cy="5688816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Once again, a package is available in R to help you!</a:t>
            </a:r>
          </a:p>
          <a:p>
            <a:pPr marL="0" indent="0"/>
            <a:r>
              <a:rPr lang="en-US" dirty="0" err="1"/>
              <a:t>pkgdown</a:t>
            </a:r>
            <a:r>
              <a:rPr lang="en-US" dirty="0"/>
              <a:t> let’s you easily create a documentation website. </a:t>
            </a:r>
          </a:p>
          <a:p>
            <a:pPr marL="0" indent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5FFED-491D-9880-C9ED-CB8504AE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841" y="1175431"/>
            <a:ext cx="7772400" cy="538714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92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Implement documentation website for your package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45FB8-6895-2898-18D1-742AA1BD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54" y="1839386"/>
            <a:ext cx="6002954" cy="41607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23FA7-8E25-BAD6-F29F-667E1776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2" y="1839386"/>
            <a:ext cx="4607332" cy="41607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C85E484-32E1-CC80-A8B9-CA13F31A2AFA}"/>
              </a:ext>
            </a:extLst>
          </p:cNvPr>
          <p:cNvSpPr/>
          <p:nvPr/>
        </p:nvSpPr>
        <p:spPr>
          <a:xfrm>
            <a:off x="5222134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7BA5B-7862-B7F4-544E-95B48ED3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1" y="1695238"/>
            <a:ext cx="3400552" cy="506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A10E5-8939-07C7-14C1-F6F87740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114" y="1746920"/>
            <a:ext cx="6002954" cy="41607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4554313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462337" y="1388080"/>
            <a:ext cx="139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README.md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5398341" y="1388080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5042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4893727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462337" y="1388080"/>
            <a:ext cx="113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NEWS.md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5539018" y="1070984"/>
            <a:ext cx="248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F9D5E-86B7-FE92-4F6B-93BA6AAF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879" y="1440316"/>
            <a:ext cx="5445119" cy="49588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9CE33A-DADC-7A3E-AAE7-6A7785C2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9" y="1757412"/>
            <a:ext cx="4075052" cy="47478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82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 err="1"/>
              <a:t>Pkgdown</a:t>
            </a:r>
            <a:r>
              <a:rPr lang="en-GB" dirty="0"/>
              <a:t> functionalities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8" y="873762"/>
            <a:ext cx="11528861" cy="56888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Parsing of R package files in html code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7DB1F60-89C8-799C-E1A6-AA75EC0830FF}"/>
              </a:ext>
            </a:extLst>
          </p:cNvPr>
          <p:cNvSpPr/>
          <p:nvPr/>
        </p:nvSpPr>
        <p:spPr>
          <a:xfrm>
            <a:off x="5229720" y="3691147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60CF0-1595-C967-176A-307EE7E82D6D}"/>
              </a:ext>
            </a:extLst>
          </p:cNvPr>
          <p:cNvSpPr txBox="1"/>
          <p:nvPr/>
        </p:nvSpPr>
        <p:spPr>
          <a:xfrm>
            <a:off x="239844" y="1388080"/>
            <a:ext cx="254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vignettes/</a:t>
            </a:r>
            <a:r>
              <a:rPr lang="en-US" b="1" dirty="0" err="1">
                <a:solidFill>
                  <a:srgbClr val="FF0000"/>
                </a:solidFill>
              </a:rPr>
              <a:t>pkgdown.Rmd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1A906-7540-506F-682E-90BDBD50530B}"/>
              </a:ext>
            </a:extLst>
          </p:cNvPr>
          <p:cNvSpPr txBox="1"/>
          <p:nvPr/>
        </p:nvSpPr>
        <p:spPr>
          <a:xfrm>
            <a:off x="6153100" y="1388080"/>
            <a:ext cx="416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pkgdown.r-lib.org</a:t>
            </a:r>
            <a:r>
              <a:rPr lang="en-US" b="1" dirty="0">
                <a:solidFill>
                  <a:srgbClr val="FF0000"/>
                </a:solidFill>
              </a:rPr>
              <a:t>/articles/</a:t>
            </a:r>
            <a:r>
              <a:rPr lang="en-US" b="1" dirty="0" err="1">
                <a:solidFill>
                  <a:srgbClr val="FF0000"/>
                </a:solidFill>
              </a:rPr>
              <a:t>pkgdown.html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BC149-48DB-4079-D561-C0B5E504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00" y="1757412"/>
            <a:ext cx="5362080" cy="48545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0C7FF-9510-7A23-88CA-5CB6B2D5B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39" y="1757411"/>
            <a:ext cx="4506946" cy="48545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A5DD7B88-7473-E09F-8259-48BDFDB7DCC6}"/>
              </a:ext>
            </a:extLst>
          </p:cNvPr>
          <p:cNvSpPr/>
          <p:nvPr/>
        </p:nvSpPr>
        <p:spPr>
          <a:xfrm rot="14378127">
            <a:off x="7257377" y="2002794"/>
            <a:ext cx="268908" cy="247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142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5227</TotalTime>
  <Words>908</Words>
  <Application>Microsoft Macintosh PowerPoint</Application>
  <PresentationFormat>Widescreen</PresentationFormat>
  <Paragraphs>173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Avenir Book</vt:lpstr>
      <vt:lpstr>Calibri</vt:lpstr>
      <vt:lpstr>Comfortaa</vt:lpstr>
      <vt:lpstr>Courier New</vt:lpstr>
      <vt:lpstr>inherit</vt:lpstr>
      <vt:lpstr>Menlo</vt:lpstr>
      <vt:lpstr>Theme1</vt:lpstr>
      <vt:lpstr>Package dissemination</vt:lpstr>
      <vt:lpstr>Incentivize other people to use your package</vt:lpstr>
      <vt:lpstr>Incentivize other people to use your package</vt:lpstr>
      <vt:lpstr>Implement documentation website for your package</vt:lpstr>
      <vt:lpstr>Implement documentation website for your package</vt:lpstr>
      <vt:lpstr>Implement documentation website for your package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Pkgdown functionalities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How to enable pkgdown for your own package</vt:lpstr>
      <vt:lpstr>Disseminating your package</vt:lpstr>
      <vt:lpstr>F1000 Research &amp; Bioconductor gateway</vt:lpstr>
      <vt:lpstr>F1000 Research &amp; Bioconductor gateway</vt:lpstr>
      <vt:lpstr>F1000 Research &amp; Bioconductor gateway</vt:lpstr>
      <vt:lpstr>Other less “official” bioinformatic package editors</vt:lpstr>
      <vt:lpstr>Other less “official” bioinformatic package editors</vt:lpstr>
      <vt:lpstr>Other less “official” bioinformatic package editors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  <vt:lpstr>JOSS paper review: takes place on GitHub!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370</cp:revision>
  <dcterms:created xsi:type="dcterms:W3CDTF">2021-02-26T11:16:43Z</dcterms:created>
  <dcterms:modified xsi:type="dcterms:W3CDTF">2022-11-15T10:26:15Z</dcterms:modified>
</cp:coreProperties>
</file>